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cfa6d1c2a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cfa6d1c2a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cfa6d1c2a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ccfa6d1c2a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cfa6d1c2a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cfa6d1c2a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ccfa6d1c2a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ccfa6d1c2a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cfa6d1c2a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ccfa6d1c2a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cfa6d1c2a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cfa6d1c2a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cfa6d1c2a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ccfa6d1c2a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cfa6d1c2a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cfa6d1c2a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cf0ec95fb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cf0ec95fb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cfa6d1c2a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cfa6d1c2a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cfa6d1c2a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cfa6d1c2a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f0ec95f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f0ec95f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cfa6d1c2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cfa6d1c2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cfa6d1c2a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cfa6d1c2a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cfa6d1c2a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cfa6d1c2a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cfa6d1c2a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cfa6d1c2a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f0ec95fb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cf0ec95fb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arxiv.org/pdf/1712.05877.pdf" TargetMode="External"/><Relationship Id="rId4" Type="http://schemas.openxmlformats.org/officeDocument/2006/relationships/hyperlink" Target="https://www.tinyml.org/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smart speakers work?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681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Vikranth Srivatsa</a:t>
            </a:r>
            <a:endParaRPr sz="1500"/>
          </a:p>
        </p:txBody>
      </p:sp>
      <p:pic>
        <p:nvPicPr>
          <p:cNvPr descr="iOS: How to Reset Siri and Your User Data - The Mac Observer"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175" y="3447419"/>
            <a:ext cx="3126775" cy="123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3575" y="3189897"/>
            <a:ext cx="3808725" cy="174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</a:t>
            </a:r>
            <a:r>
              <a:rPr lang="en"/>
              <a:t>Processing</a:t>
            </a:r>
            <a:r>
              <a:rPr lang="en"/>
              <a:t>/Classification: </a:t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Lot of information in text/hard to tell relevance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Need intent classification to process into relevant categories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Categories like weather/finance/shopping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NLP structure approach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Deep Learning app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Filter out irrelevant/out of scope(OOS) data</a:t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1000" y="2952175"/>
            <a:ext cx="4742374" cy="213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9350" y="64750"/>
            <a:ext cx="2113325" cy="15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intent classifier</a:t>
            </a:r>
            <a:endParaRPr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Encode text into vector space 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“I ate an apple” -&gt; [0.1623, .3174, .6312, .23411]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Distance in vector space represents meaning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Cosine </a:t>
            </a:r>
            <a:r>
              <a:rPr lang="en"/>
              <a:t>similarity</a:t>
            </a:r>
            <a:r>
              <a:rPr lang="en"/>
              <a:t> as a metric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Word Embeddings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word2vec(words closed together higher inner product)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GLoVe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Misses conceptual meanings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Sentence Embeddings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Run after running word embeddings + more contextual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Infersent(BI-LSTM) models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Bert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ELMo</a:t>
            </a: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0000" y="596050"/>
            <a:ext cx="3867900" cy="171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training</a:t>
            </a:r>
            <a:endParaRPr/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Fairly easy to setup/replicate</a:t>
            </a:r>
            <a:r>
              <a:rPr lang="en"/>
              <a:t> in terms of standard NN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GloVe/Infersent combo with 5 layer NN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To find the </a:t>
            </a:r>
            <a:r>
              <a:rPr lang="en"/>
              <a:t>parameters</a:t>
            </a:r>
            <a:r>
              <a:rPr lang="en"/>
              <a:t>, used grid search and common CNN practices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General Classifier(200 intents) </a:t>
            </a:r>
            <a:r>
              <a:rPr lang="en"/>
              <a:t>receiving</a:t>
            </a:r>
            <a:r>
              <a:rPr lang="en"/>
              <a:t> accuracy 90+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Categories such as Alarm/Shopping/Weather/Finance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 had a dataset of 10000 entries with training time of 6-7 hours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Specific Classifiers(</a:t>
            </a:r>
            <a:r>
              <a:rPr lang="en"/>
              <a:t>Shopping</a:t>
            </a:r>
            <a:r>
              <a:rPr lang="en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Useful for keeping track of reminders to buy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“We ran out of eggs last week” would automatically add “eggs” to the shopping list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Combined with NLP approaches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Intent Classification Issues</a:t>
            </a:r>
            <a:endParaRPr/>
          </a:p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Dataset size too small?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Writing text by hand for categories is hard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Resampling/Cutmix/Contrastive Learning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Handle the case where none of the </a:t>
            </a:r>
            <a:r>
              <a:rPr lang="en"/>
              <a:t>intent are valid?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Create large category with OOS data with book/conversation text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How do we verify accuracy of dataset?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Collected Big Brother dataset last year using scraper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2000" y="315541"/>
            <a:ext cx="2571926" cy="129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9593" y="1977224"/>
            <a:ext cx="2394775" cy="201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Intent Classification Issues</a:t>
            </a:r>
            <a:endParaRPr/>
          </a:p>
        </p:txBody>
      </p:sp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Many issues we can’t support or handle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How to prevent </a:t>
            </a:r>
            <a:r>
              <a:rPr b="1" lang="en"/>
              <a:t>overfitting</a:t>
            </a:r>
            <a:r>
              <a:rPr lang="en"/>
              <a:t>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Ensemble</a:t>
            </a:r>
            <a:r>
              <a:rPr lang="en"/>
              <a:t> learning used(combine multiple models)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Create many different kinds of deep learning models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How to handle </a:t>
            </a:r>
            <a:r>
              <a:rPr b="1" lang="en"/>
              <a:t>multi-language classification</a:t>
            </a:r>
            <a:r>
              <a:rPr lang="en"/>
              <a:t>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Many people use transfer learning with complex models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How do we </a:t>
            </a:r>
            <a:r>
              <a:rPr b="1" lang="en"/>
              <a:t>speed up training new intents/labeling</a:t>
            </a:r>
            <a:r>
              <a:rPr lang="en"/>
              <a:t>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Multi-label self learning systems via Bayesian synthetic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How do we </a:t>
            </a:r>
            <a:r>
              <a:rPr b="1" lang="en"/>
              <a:t>make classification very fast</a:t>
            </a:r>
            <a:r>
              <a:rPr lang="en"/>
              <a:t>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Real Time</a:t>
            </a:r>
            <a:r>
              <a:rPr lang="en"/>
              <a:t> operating system support with very tiny models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Custom hardware is also very popular for this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Work</a:t>
            </a:r>
            <a:endParaRPr/>
          </a:p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How do we handle audio datasets when no specific wake word?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Hard </a:t>
            </a:r>
            <a:r>
              <a:rPr lang="en"/>
              <a:t>problem in NLP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Rolling Windows(NLP analysis of datasets)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How much data should we store?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Current App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Weather system that uses passive context of previous conversations to find weather in location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Issues such as mentioning many destinations and using nouns that aren’t actual entities</a:t>
            </a:r>
            <a:endParaRPr/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000" y="3434575"/>
            <a:ext cx="3155525" cy="165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383425" y="158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</a:t>
            </a:r>
            <a:r>
              <a:rPr lang="en"/>
              <a:t>: Performance Constraints</a:t>
            </a:r>
            <a:endParaRPr/>
          </a:p>
        </p:txBody>
      </p:sp>
      <p:sp>
        <p:nvSpPr>
          <p:cNvPr id="164" name="Google Shape;16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Models/Encoding can get very large especially on PI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Quantizing a model(convert 8bit while training)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Read more: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https://arxiv.org/pdf/1712.05877.pdf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Distil(bert) models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Smaller model trained to provide </a:t>
            </a:r>
            <a:r>
              <a:rPr lang="en"/>
              <a:t>equivalent</a:t>
            </a:r>
            <a:r>
              <a:rPr lang="en"/>
              <a:t> performance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TinyML(Custom accelerators)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Constrained power + memory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Future of small devices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Current work: benchmarking with </a:t>
            </a:r>
            <a:r>
              <a:rPr lang="en"/>
              <a:t>gemini</a:t>
            </a:r>
            <a:r>
              <a:rPr lang="en"/>
              <a:t> + BOOM with small ml models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https://www.tinyml.org/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1575" y="1732017"/>
            <a:ext cx="2797725" cy="11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3625" y="3523300"/>
            <a:ext cx="1925677" cy="144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/>
          <p:cNvSpPr txBox="1"/>
          <p:nvPr>
            <p:ph type="title"/>
          </p:nvPr>
        </p:nvSpPr>
        <p:spPr>
          <a:xfrm>
            <a:off x="383425" y="730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/>
              <a:t>How to make code go really fast?</a:t>
            </a:r>
            <a:endParaRPr sz="182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73" name="Google Shape;17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Systems may have many sources of error along the pipeline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Audio processing can be effective classification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Intent Classification can be used with small sets of text samples classify well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Overfitting/oversampling/OOS</a:t>
            </a:r>
            <a:endParaRPr/>
          </a:p>
        </p:txBody>
      </p:sp>
      <p:sp>
        <p:nvSpPr>
          <p:cNvPr id="174" name="Google Shape;174;p29"/>
          <p:cNvSpPr/>
          <p:nvPr/>
        </p:nvSpPr>
        <p:spPr>
          <a:xfrm>
            <a:off x="608200" y="3707275"/>
            <a:ext cx="1682100" cy="11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Audio Processing</a:t>
            </a:r>
            <a:endParaRPr b="1" sz="2100"/>
          </a:p>
        </p:txBody>
      </p:sp>
      <p:sp>
        <p:nvSpPr>
          <p:cNvPr id="175" name="Google Shape;175;p29"/>
          <p:cNvSpPr/>
          <p:nvPr/>
        </p:nvSpPr>
        <p:spPr>
          <a:xfrm>
            <a:off x="3054350" y="3707275"/>
            <a:ext cx="1682100" cy="11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Audio to</a:t>
            </a:r>
            <a:endParaRPr b="1"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Text</a:t>
            </a:r>
            <a:endParaRPr b="1" sz="2100"/>
          </a:p>
        </p:txBody>
      </p:sp>
      <p:sp>
        <p:nvSpPr>
          <p:cNvPr id="176" name="Google Shape;176;p29"/>
          <p:cNvSpPr/>
          <p:nvPr/>
        </p:nvSpPr>
        <p:spPr>
          <a:xfrm>
            <a:off x="5644266" y="3707275"/>
            <a:ext cx="1836900" cy="110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Text Classification</a:t>
            </a:r>
            <a:endParaRPr b="1" sz="2100"/>
          </a:p>
        </p:txBody>
      </p:sp>
      <p:cxnSp>
        <p:nvCxnSpPr>
          <p:cNvPr id="177" name="Google Shape;177;p29"/>
          <p:cNvCxnSpPr>
            <a:stCxn id="174" idx="3"/>
            <a:endCxn id="175" idx="1"/>
          </p:cNvCxnSpPr>
          <p:nvPr/>
        </p:nvCxnSpPr>
        <p:spPr>
          <a:xfrm>
            <a:off x="2290300" y="4258675"/>
            <a:ext cx="764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" name="Google Shape;178;p29"/>
          <p:cNvCxnSpPr>
            <a:endCxn id="176" idx="1"/>
          </p:cNvCxnSpPr>
          <p:nvPr/>
        </p:nvCxnSpPr>
        <p:spPr>
          <a:xfrm>
            <a:off x="4736466" y="4258675"/>
            <a:ext cx="9078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248600" y="1737675"/>
            <a:ext cx="8067900" cy="1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Char char="-"/>
            </a:pPr>
            <a:r>
              <a:rPr lang="en" sz="2300">
                <a:solidFill>
                  <a:schemeClr val="lt2"/>
                </a:solidFill>
              </a:rPr>
              <a:t>3rd EECS student</a:t>
            </a:r>
            <a:endParaRPr sz="2300">
              <a:solidFill>
                <a:schemeClr val="lt2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Char char="-"/>
            </a:pPr>
            <a:r>
              <a:rPr lang="en" sz="2300">
                <a:solidFill>
                  <a:schemeClr val="lt2"/>
                </a:solidFill>
              </a:rPr>
              <a:t>Joined the Lab with Nathan start of 2020</a:t>
            </a:r>
            <a:endParaRPr sz="2300">
              <a:solidFill>
                <a:schemeClr val="lt2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Char char="-"/>
            </a:pPr>
            <a:r>
              <a:rPr lang="en" sz="2300">
                <a:solidFill>
                  <a:schemeClr val="lt2"/>
                </a:solidFill>
              </a:rPr>
              <a:t>Research and Data from the last year</a:t>
            </a:r>
            <a:endParaRPr sz="23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Intro/Why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Large parts of selling points of popular products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Commercial Systems aren’t open source so hard to research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Need to understand innerworkings to improve/break it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Concepts cover broad range of applications 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Audio/File classification systems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Audio Processing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Audio to Text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Text Processing</a:t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1300" y="2571750"/>
            <a:ext cx="3201000" cy="240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/>
          <p:nvPr/>
        </p:nvSpPr>
        <p:spPr>
          <a:xfrm>
            <a:off x="596250" y="1714225"/>
            <a:ext cx="1888500" cy="196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Audio Processing</a:t>
            </a:r>
            <a:endParaRPr b="1" sz="2100"/>
          </a:p>
        </p:txBody>
      </p:sp>
      <p:sp>
        <p:nvSpPr>
          <p:cNvPr id="76" name="Google Shape;76;p16"/>
          <p:cNvSpPr/>
          <p:nvPr/>
        </p:nvSpPr>
        <p:spPr>
          <a:xfrm>
            <a:off x="3342425" y="1714225"/>
            <a:ext cx="1888500" cy="196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Audio to</a:t>
            </a:r>
            <a:endParaRPr b="1"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Text</a:t>
            </a:r>
            <a:endParaRPr b="1" sz="2100"/>
          </a:p>
        </p:txBody>
      </p:sp>
      <p:sp>
        <p:nvSpPr>
          <p:cNvPr id="77" name="Google Shape;77;p16"/>
          <p:cNvSpPr/>
          <p:nvPr/>
        </p:nvSpPr>
        <p:spPr>
          <a:xfrm>
            <a:off x="6250000" y="1714225"/>
            <a:ext cx="2061900" cy="196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Text Classification</a:t>
            </a:r>
            <a:endParaRPr b="1" sz="2100"/>
          </a:p>
        </p:txBody>
      </p:sp>
      <p:cxnSp>
        <p:nvCxnSpPr>
          <p:cNvPr id="78" name="Google Shape;78;p16"/>
          <p:cNvCxnSpPr>
            <a:stCxn id="75" idx="3"/>
            <a:endCxn id="76" idx="1"/>
          </p:cNvCxnSpPr>
          <p:nvPr/>
        </p:nvCxnSpPr>
        <p:spPr>
          <a:xfrm>
            <a:off x="2484750" y="2694325"/>
            <a:ext cx="8577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" name="Google Shape;79;p16"/>
          <p:cNvCxnSpPr>
            <a:endCxn id="77" idx="1"/>
          </p:cNvCxnSpPr>
          <p:nvPr/>
        </p:nvCxnSpPr>
        <p:spPr>
          <a:xfrm>
            <a:off x="5230900" y="2694325"/>
            <a:ext cx="1019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" name="Google Shape;80;p16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Pipeline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6325" y="152400"/>
            <a:ext cx="530912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>
            <p:ph idx="4294967295" type="title"/>
          </p:nvPr>
        </p:nvSpPr>
        <p:spPr>
          <a:xfrm>
            <a:off x="311700" y="445025"/>
            <a:ext cx="267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End to end Speech to Text 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 Processing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Lots</a:t>
            </a:r>
            <a:r>
              <a:rPr lang="en"/>
              <a:t> of Issues with Raw Audio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Digital Signal Processing</a:t>
            </a:r>
            <a:r>
              <a:rPr b="1" lang="en"/>
              <a:t> Issues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Analog Signals get sampled at certain freq/rate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Improved via digital filters(Low Pass Filters)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Noisy </a:t>
            </a:r>
            <a:r>
              <a:rPr b="1" lang="en"/>
              <a:t>Environment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Background noise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Bad mic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Improved via DSP techniques(Median Filter, gaussian noise reduction, etc.)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Popular python libraries to handle this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Multiple Speakers(</a:t>
            </a:r>
            <a:r>
              <a:rPr b="1" lang="en" sz="1400"/>
              <a:t>Cocktail party problem)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Still a hard problem, recent attempts based on deep learning</a:t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6875" y="398525"/>
            <a:ext cx="4065426" cy="129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4175" y="1887550"/>
            <a:ext cx="2113475" cy="11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audio do we care about?</a:t>
            </a:r>
            <a:endParaRPr/>
          </a:p>
        </p:txBody>
      </p:sp>
      <p:sp>
        <p:nvSpPr>
          <p:cNvPr id="101" name="Google Shape;101;p19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Lots of audio signal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Wake word Detection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Audio </a:t>
            </a:r>
            <a:r>
              <a:rPr b="1" lang="en"/>
              <a:t>Fingerprinting</a:t>
            </a:r>
            <a:r>
              <a:rPr b="1" lang="en"/>
              <a:t>(Baby Crying/machine noise)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Detect</a:t>
            </a:r>
            <a:r>
              <a:rPr lang="en"/>
              <a:t> via signal processing techniques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Peak detection from the spectrum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VAD Detection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Commonly used in many applications like discord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Energy of the audio signal to detect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Deep Learning (supervised classification)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Techniques with shape of audio signal</a:t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2250" y="3266275"/>
            <a:ext cx="4363349" cy="1702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 to Text</a:t>
            </a:r>
            <a:endParaRPr/>
          </a:p>
        </p:txBody>
      </p:sp>
      <p:sp>
        <p:nvSpPr>
          <p:cNvPr id="108" name="Google Shape;108;p20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Privacy concerns with commercial systems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Popular Open Source Options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Deepspeech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Wav2Letter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Training a RNN neural network on large datasets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Spectrograms of audio that translate to certain tagged sets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STFT/Wavelet transform can be used with these audio signals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LibSpeech/Common Voice Datasets used for training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Lot of text translation has a lot of error and is imperfect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Common source of error for classification pipelines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Decided to use Wav2letter for our current research</a:t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2449" y="296550"/>
            <a:ext cx="3590151" cy="22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Speech to Text is still far from perfect</a:t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Example on faster speech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Original</a:t>
            </a:r>
            <a:r>
              <a:rPr lang="en"/>
              <a:t>: “</a:t>
            </a:r>
            <a:r>
              <a:rPr lang="en"/>
              <a:t>We ran out of toilet paper, paper towels, and hand sanitizer. I finished the chips last night. It looks we are almost out of sugar. I need to run to the store to get some fruits. I just ate the last apple”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Deepspeech</a:t>
            </a:r>
            <a:r>
              <a:rPr lang="en"/>
              <a:t>: “of toliver he pretels them panseto sir i finished lotk for uss ony ololast night when we were washing lovie oks like we're al a tout of cigare ets a fruit i yu think lost appl”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Wav2Letter</a:t>
            </a:r>
            <a:r>
              <a:rPr lang="en"/>
              <a:t>: “we are out out of to paper he tells from pan. i finished the box this morning .i ate all trips last night when you are washing will be it looks like we're almost on a figure i need your and the story and get some fruits just think the last apple we should get more milk  said in a drinking”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Both work really well on clearer speech</a:t>
            </a:r>
            <a:endParaRPr/>
          </a:p>
        </p:txBody>
      </p:sp>
      <p:pic>
        <p:nvPicPr>
          <p:cNvPr descr="Garbage GIFs - Find &amp; Share on GIPHY"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2925" y="3500275"/>
            <a:ext cx="2461350" cy="16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